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6"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096" autoAdjust="0"/>
  </p:normalViewPr>
  <p:slideViewPr>
    <p:cSldViewPr>
      <p:cViewPr varScale="1">
        <p:scale>
          <a:sx n="61" d="100"/>
          <a:sy n="61" d="100"/>
        </p:scale>
        <p:origin x="165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2CC799-E0F7-4E23-B660-873DCE2C2310}" type="datetimeFigureOut">
              <a:rPr lang="en-US" smtClean="0"/>
              <a:t>5/26/2021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18073B-99D6-4C42-8D02-53A6F19ED84E}" type="slidenum">
              <a:rPr lang="en-US" smtClean="0"/>
              <a:t>‹#›</a:t>
            </a:fld>
            <a:endParaRPr lang="en-US" dirty="0"/>
          </a:p>
        </p:txBody>
      </p:sp>
    </p:spTree>
    <p:extLst>
      <p:ext uri="{BB962C8B-B14F-4D97-AF65-F5344CB8AC3E}">
        <p14:creationId xmlns:p14="http://schemas.microsoft.com/office/powerpoint/2010/main" val="3243804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18073B-99D6-4C42-8D02-53A6F19ED84E}" type="slidenum">
              <a:rPr lang="en-US" smtClean="0"/>
              <a:t>1</a:t>
            </a:fld>
            <a:endParaRPr lang="en-US" dirty="0"/>
          </a:p>
        </p:txBody>
      </p:sp>
    </p:spTree>
    <p:extLst>
      <p:ext uri="{BB962C8B-B14F-4D97-AF65-F5344CB8AC3E}">
        <p14:creationId xmlns:p14="http://schemas.microsoft.com/office/powerpoint/2010/main" val="39496007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Community correctional programs are effective, but some things need to be considered. For example, collaboration been the various stakeholders would help in implementing appropriate policies. Also, using technology such as drug testing facilities will help evaluate if the correctional programs are effective. Finally, for cases of ineffectiveness, other approaches and programs can be put in place.</a:t>
            </a:r>
          </a:p>
          <a:p>
            <a:r>
              <a:rPr lang="en-US" sz="1200" kern="1200" dirty="0" smtClean="0">
                <a:solidFill>
                  <a:schemeClr val="tx1"/>
                </a:solidFill>
                <a:effectLst/>
                <a:latin typeface="+mn-lt"/>
                <a:ea typeface="+mn-ea"/>
                <a:cs typeface="+mn-cs"/>
              </a:rPr>
              <a:t> </a:t>
            </a:r>
          </a:p>
          <a:p>
            <a:endParaRPr lang="en-US" dirty="0">
              <a:solidFill>
                <a:schemeClr val="tx1"/>
              </a:solidFill>
            </a:endParaRPr>
          </a:p>
        </p:txBody>
      </p:sp>
      <p:sp>
        <p:nvSpPr>
          <p:cNvPr id="4" name="Slide Number Placeholder 3"/>
          <p:cNvSpPr>
            <a:spLocks noGrp="1"/>
          </p:cNvSpPr>
          <p:nvPr>
            <p:ph type="sldNum" sz="quarter" idx="10"/>
          </p:nvPr>
        </p:nvSpPr>
        <p:spPr/>
        <p:txBody>
          <a:bodyPr/>
          <a:lstStyle/>
          <a:p>
            <a:fld id="{5118073B-99D6-4C42-8D02-53A6F19ED84E}" type="slidenum">
              <a:rPr lang="en-US" smtClean="0"/>
              <a:t>10</a:t>
            </a:fld>
            <a:endParaRPr lang="en-US" dirty="0"/>
          </a:p>
        </p:txBody>
      </p:sp>
    </p:spTree>
    <p:extLst>
      <p:ext uri="{BB962C8B-B14F-4D97-AF65-F5344CB8AC3E}">
        <p14:creationId xmlns:p14="http://schemas.microsoft.com/office/powerpoint/2010/main" val="4278298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Times New Roman" pitchFamily="18" charset="0"/>
                <a:ea typeface="+mn-ea"/>
                <a:cs typeface="Times New Roman" pitchFamily="18" charset="0"/>
              </a:rPr>
              <a:t>Community correction programs play a significant role in society. These community-based programs are formed by local government and private agencies and tend to collaborate with correctional facilities. The safety of society is also assured through these correctional activities as offenders are continually supervised and their behavior examined. In addition, programs such as adult education and behavior intervention measures have helped transform the offenders into valuable individuals in society</a:t>
            </a:r>
            <a:r>
              <a:rPr lang="en-US" sz="1200" kern="1200" baseline="0" dirty="0" smtClean="0">
                <a:solidFill>
                  <a:schemeClr val="tx1"/>
                </a:solidFill>
                <a:effectLst/>
                <a:latin typeface="Times New Roman" pitchFamily="18" charset="0"/>
                <a:ea typeface="+mn-ea"/>
                <a:cs typeface="Times New Roman" pitchFamily="18" charset="0"/>
              </a:rPr>
              <a:t> (</a:t>
            </a:r>
            <a:r>
              <a:rPr lang="en-US" dirty="0" smtClean="0"/>
              <a:t>Community corrections | Corrections, Prisons and </a:t>
            </a:r>
            <a:r>
              <a:rPr lang="en-US" dirty="0" smtClean="0"/>
              <a:t>Parole,</a:t>
            </a:r>
            <a:r>
              <a:rPr lang="en-US" baseline="0" dirty="0" smtClean="0"/>
              <a:t> </a:t>
            </a:r>
            <a:r>
              <a:rPr lang="en-US" dirty="0" smtClean="0"/>
              <a:t>2021</a:t>
            </a:r>
            <a:r>
              <a:rPr lang="en-US" dirty="0" smtClean="0"/>
              <a:t>).</a:t>
            </a:r>
            <a:endParaRPr lang="en-US" sz="1200" kern="1200" dirty="0" smtClean="0">
              <a:solidFill>
                <a:schemeClr val="tx1"/>
              </a:solidFill>
              <a:effectLst/>
              <a:latin typeface="Times New Roman" pitchFamily="18" charset="0"/>
              <a:ea typeface="+mn-ea"/>
              <a:cs typeface="Times New Roman" pitchFamily="18" charset="0"/>
            </a:endParaRPr>
          </a:p>
          <a:p>
            <a:r>
              <a:rPr lang="en-US" sz="1200" kern="1200" dirty="0" smtClean="0">
                <a:solidFill>
                  <a:schemeClr val="tx1"/>
                </a:solidFill>
                <a:effectLst/>
                <a:latin typeface="Times New Roman" pitchFamily="18" charset="0"/>
                <a:ea typeface="+mn-ea"/>
                <a:cs typeface="Times New Roman" pitchFamily="18" charset="0"/>
              </a:rPr>
              <a:t> </a:t>
            </a:r>
          </a:p>
          <a:p>
            <a:endParaRPr lang="en-US" dirty="0">
              <a:solidFill>
                <a:schemeClr val="tx1"/>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5118073B-99D6-4C42-8D02-53A6F19ED84E}" type="slidenum">
              <a:rPr lang="en-US" smtClean="0"/>
              <a:t>2</a:t>
            </a:fld>
            <a:endParaRPr lang="en-US" dirty="0"/>
          </a:p>
        </p:txBody>
      </p:sp>
    </p:spTree>
    <p:extLst>
      <p:ext uri="{BB962C8B-B14F-4D97-AF65-F5344CB8AC3E}">
        <p14:creationId xmlns:p14="http://schemas.microsoft.com/office/powerpoint/2010/main" val="29652013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California is a state in the Western region of America, and it has put in place several community correction programs. In California, for instance, rehabilitation centers, health institutions that offer therapy sessions, and community centers that offer adult education offer correctional programs. Offenders are then expected to follow the rules and regulations for the successful completion of their program (</a:t>
            </a:r>
            <a:r>
              <a:rPr lang="en-US" dirty="0" smtClean="0"/>
              <a:t>Newsom</a:t>
            </a:r>
            <a:r>
              <a:rPr lang="en-US" baseline="0" dirty="0" smtClean="0"/>
              <a:t> </a:t>
            </a:r>
            <a:r>
              <a:rPr lang="en-US" dirty="0" smtClean="0"/>
              <a:t>&amp; Allison, 2021).</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endParaRPr lang="en-US" dirty="0">
              <a:solidFill>
                <a:schemeClr val="tx1"/>
              </a:solidFill>
            </a:endParaRPr>
          </a:p>
        </p:txBody>
      </p:sp>
      <p:sp>
        <p:nvSpPr>
          <p:cNvPr id="4" name="Slide Number Placeholder 3"/>
          <p:cNvSpPr>
            <a:spLocks noGrp="1"/>
          </p:cNvSpPr>
          <p:nvPr>
            <p:ph type="sldNum" sz="quarter" idx="10"/>
          </p:nvPr>
        </p:nvSpPr>
        <p:spPr/>
        <p:txBody>
          <a:bodyPr/>
          <a:lstStyle/>
          <a:p>
            <a:fld id="{5118073B-99D6-4C42-8D02-53A6F19ED84E}" type="slidenum">
              <a:rPr lang="en-US" smtClean="0"/>
              <a:t>3</a:t>
            </a:fld>
            <a:endParaRPr lang="en-US" dirty="0"/>
          </a:p>
        </p:txBody>
      </p:sp>
    </p:spTree>
    <p:extLst>
      <p:ext uri="{BB962C8B-B14F-4D97-AF65-F5344CB8AC3E}">
        <p14:creationId xmlns:p14="http://schemas.microsoft.com/office/powerpoint/2010/main" val="4569951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Cognitive-behavioral programs are techniques that emphasize transforming the behavior of offenders while they are outside the prison. In most cases, therapy sessions are recommended that intend to help individuals with violent crimes. It also helps in training expectant mothers on parenting techniques. The practices examine behavior and criminal behavior and how they can be discouraged. Psychological techniques such as the use of reinforcement might be used to encourage desirable behavior.</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5118073B-99D6-4C42-8D02-53A6F19ED84E}" type="slidenum">
              <a:rPr lang="en-US" smtClean="0"/>
              <a:t>4</a:t>
            </a:fld>
            <a:endParaRPr lang="en-US" dirty="0"/>
          </a:p>
        </p:txBody>
      </p:sp>
    </p:spTree>
    <p:extLst>
      <p:ext uri="{BB962C8B-B14F-4D97-AF65-F5344CB8AC3E}">
        <p14:creationId xmlns:p14="http://schemas.microsoft.com/office/powerpoint/2010/main" val="3076840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cognitive-behavior program addresses challenges such as drug abuse, anger issues while encouraging critical thinking and parenting guides to expectant mothers. This approach aims to transform behavior and find ways in which crime can be reduced using psychological methods. Offenders under the program are to be assessed in different intervals to establish whether the program's objective is attainable.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5118073B-99D6-4C42-8D02-53A6F19ED84E}" type="slidenum">
              <a:rPr lang="en-US" smtClean="0"/>
              <a:t>5</a:t>
            </a:fld>
            <a:endParaRPr lang="en-US" dirty="0"/>
          </a:p>
        </p:txBody>
      </p:sp>
    </p:spTree>
    <p:extLst>
      <p:ext uri="{BB962C8B-B14F-4D97-AF65-F5344CB8AC3E}">
        <p14:creationId xmlns:p14="http://schemas.microsoft.com/office/powerpoint/2010/main" val="3399584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Adult education is learning that involves adults, and its aim at reducing the illiteracy level among adults. Individualized learning is an approach of learning that caters to individual differences. The instructors in adult education formulate learning methods and pace based on the needs of the learners. In the process, it is easier to identify adult students who are experiencing a challenge.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5118073B-99D6-4C42-8D02-53A6F19ED84E}" type="slidenum">
              <a:rPr lang="en-US" smtClean="0"/>
              <a:t>6</a:t>
            </a:fld>
            <a:endParaRPr lang="en-US" dirty="0"/>
          </a:p>
        </p:txBody>
      </p:sp>
    </p:spTree>
    <p:extLst>
      <p:ext uri="{BB962C8B-B14F-4D97-AF65-F5344CB8AC3E}">
        <p14:creationId xmlns:p14="http://schemas.microsoft.com/office/powerpoint/2010/main" val="29529190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Just like education in high school and tertiary level, adult education aims to meet the following goals. Empower adults with skills to secure job opportunities, improve living standards, foster cohesion, and create an all-around person. In addition, vocational training is also offered in adult education, equipping practical skills for industrial growth. The rate of crime reduces when aspects within the economy such as poverty are low, and they are reduced by training citizens in various sectors (</a:t>
            </a:r>
            <a:r>
              <a:rPr lang="en-US" dirty="0" smtClean="0"/>
              <a:t>Newsom &amp; Allison, 2021)</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5118073B-99D6-4C42-8D02-53A6F19ED84E}" type="slidenum">
              <a:rPr lang="en-US" smtClean="0"/>
              <a:t>7</a:t>
            </a:fld>
            <a:endParaRPr lang="en-US" dirty="0"/>
          </a:p>
        </p:txBody>
      </p:sp>
    </p:spTree>
    <p:extLst>
      <p:ext uri="{BB962C8B-B14F-4D97-AF65-F5344CB8AC3E}">
        <p14:creationId xmlns:p14="http://schemas.microsoft.com/office/powerpoint/2010/main" val="20659109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two programs work differently based on the techniques and practices used. The cognitive-behavior method, for instance, utilizes psychological theories such as behaviorisms to understand people. Therapy sessions are a common way to analyze one trait and how they cause them to commit a crime. On the other hand, adult education entails training and preparing offenders with various skills to empower them.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5118073B-99D6-4C42-8D02-53A6F19ED84E}" type="slidenum">
              <a:rPr lang="en-US" smtClean="0"/>
              <a:t>8</a:t>
            </a:fld>
            <a:endParaRPr lang="en-US" dirty="0"/>
          </a:p>
        </p:txBody>
      </p:sp>
    </p:spTree>
    <p:extLst>
      <p:ext uri="{BB962C8B-B14F-4D97-AF65-F5344CB8AC3E}">
        <p14:creationId xmlns:p14="http://schemas.microsoft.com/office/powerpoint/2010/main" val="11830143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Considering the effectiveness of a community correction is important. For the two major programs present in California, cognitive-behavioral intervention is the most effective based on several aspects. CBI  analyses behavior, feelings, and thoughts that drive people to commit crimes. Second, unlike adult education, therapy sessions are cost-effective.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5118073B-99D6-4C42-8D02-53A6F19ED84E}" type="slidenum">
              <a:rPr lang="en-US" smtClean="0"/>
              <a:t>9</a:t>
            </a:fld>
            <a:endParaRPr lang="en-US" dirty="0"/>
          </a:p>
        </p:txBody>
      </p:sp>
    </p:spTree>
    <p:extLst>
      <p:ext uri="{BB962C8B-B14F-4D97-AF65-F5344CB8AC3E}">
        <p14:creationId xmlns:p14="http://schemas.microsoft.com/office/powerpoint/2010/main" val="903655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860EE27C-A854-40E1-A7A5-73DEF0ACA826}" type="datetime1">
              <a:rPr lang="en-US" smtClean="0"/>
              <a:t>5/26/2021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F2C8ABCB-09B7-4000-B344-3A54C843703D}" type="slidenum">
              <a:rPr lang="en-US" smtClean="0"/>
              <a:t>‹#›</a:t>
            </a:fld>
            <a:endParaRPr lang="en-US" dirty="0"/>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A0713F-0402-4984-9124-ECA82905C00E}" type="datetime1">
              <a:rPr lang="en-US" smtClean="0"/>
              <a:t>5/26/2021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C8ABCB-09B7-4000-B344-3A54C843703D}"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8163D39-40F2-4507-8273-C425760BFAC9}" type="datetime1">
              <a:rPr lang="en-US" smtClean="0"/>
              <a:t>5/26/2021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C8ABCB-09B7-4000-B344-3A54C843703D}"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678BB9-0195-4B08-97CB-5EBA9344EC20}" type="datetime1">
              <a:rPr lang="en-US" smtClean="0"/>
              <a:t>5/26/2021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C8ABCB-09B7-4000-B344-3A54C843703D}"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ECB7B15D-B93F-404F-95D3-C9B083B18C91}" type="datetime1">
              <a:rPr lang="en-US" smtClean="0"/>
              <a:t>5/26/2021</a:t>
            </a:fld>
            <a:endParaRPr lang="en-US" dirty="0"/>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C8ABCB-09B7-4000-B344-3A54C843703D}" type="slidenum">
              <a:rPr lang="en-US" smtClean="0"/>
              <a:t>‹#›</a:t>
            </a:fld>
            <a:endParaRPr lang="en-US" dirty="0"/>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2F1927D-BE80-4FE4-A00D-810C911BFF31}" type="datetime1">
              <a:rPr lang="en-US" smtClean="0"/>
              <a:t>5/26/2021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2C8ABCB-09B7-4000-B344-3A54C843703D}"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0ED6A41-3B0C-4670-96F5-4B7DF250C902}" type="datetime1">
              <a:rPr lang="en-US" smtClean="0"/>
              <a:t>5/26/2021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2C8ABCB-09B7-4000-B344-3A54C843703D}"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31BE9F-435A-477F-B5DC-AB0362AEB32B}" type="datetime1">
              <a:rPr lang="en-US" smtClean="0"/>
              <a:t>5/26/2021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2C8ABCB-09B7-4000-B344-3A54C843703D}"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E701AF58-1B0B-4E5D-9260-164236DCCC4F}" type="datetime1">
              <a:rPr lang="en-US" smtClean="0"/>
              <a:t>5/26/2021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2C8ABCB-09B7-4000-B344-3A54C843703D}"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D2051FE-704D-4B05-8921-9F3F221B655A}" type="datetime1">
              <a:rPr lang="en-US" smtClean="0"/>
              <a:t>5/26/2021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2C8ABCB-09B7-4000-B344-3A54C843703D}" type="slidenum">
              <a:rPr lang="en-US" smtClean="0"/>
              <a:t>‹#›</a:t>
            </a:fld>
            <a:endParaRPr lang="en-US" dirty="0"/>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5" name="Date Placeholder 4"/>
          <p:cNvSpPr>
            <a:spLocks noGrp="1"/>
          </p:cNvSpPr>
          <p:nvPr>
            <p:ph type="dt" sz="half" idx="10"/>
          </p:nvPr>
        </p:nvSpPr>
        <p:spPr/>
        <p:txBody>
          <a:bodyPr/>
          <a:lstStyle/>
          <a:p>
            <a:fld id="{9B09B2AD-D124-4CBE-AF56-57F0FD1844B1}" type="datetime1">
              <a:rPr lang="en-US" smtClean="0"/>
              <a:t>5/26/2021</a:t>
            </a:fld>
            <a:endParaRPr lang="en-US" dirty="0"/>
          </a:p>
        </p:txBody>
      </p:sp>
      <p:sp>
        <p:nvSpPr>
          <p:cNvPr id="7" name="Slide Number Placeholder 6"/>
          <p:cNvSpPr>
            <a:spLocks noGrp="1"/>
          </p:cNvSpPr>
          <p:nvPr>
            <p:ph type="sldNum" sz="quarter" idx="12"/>
          </p:nvPr>
        </p:nvSpPr>
        <p:spPr/>
        <p:txBody>
          <a:bodyPr/>
          <a:lstStyle/>
          <a:p>
            <a:fld id="{F2C8ABCB-09B7-4000-B344-3A54C843703D}" type="slidenum">
              <a:rPr lang="en-US" smtClean="0"/>
              <a:t>‹#›</a:t>
            </a:fld>
            <a:endParaRPr lang="en-US" dirty="0"/>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08E3A4F6-3273-47FD-B5D3-01F07C909E84}" type="datetime1">
              <a:rPr lang="en-US" smtClean="0"/>
              <a:t>5/26/2021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F2C8ABCB-09B7-4000-B344-3A54C843703D}" type="slidenum">
              <a:rPr lang="en-US" smtClean="0"/>
              <a:t>‹#›</a:t>
            </a:fld>
            <a:endParaRPr lang="en-US" dirty="0"/>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cdcr.ca.gov/rehabilitation/programs/" TargetMode="External"/><Relationship Id="rId2" Type="http://schemas.openxmlformats.org/officeDocument/2006/relationships/hyperlink" Target="https://www.corrections.vic.gov.au/community-correction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67544" y="2132856"/>
            <a:ext cx="8260672" cy="1039427"/>
          </a:xfrm>
        </p:spPr>
        <p:txBody>
          <a:bodyPr>
            <a:normAutofit fontScale="90000"/>
          </a:bodyPr>
          <a:lstStyle/>
          <a:p>
            <a:r>
              <a:rPr lang="en-US" sz="3600" dirty="0">
                <a:solidFill>
                  <a:schemeClr val="tx1"/>
                </a:solidFill>
                <a:latin typeface="Times New Roman" pitchFamily="18" charset="0"/>
                <a:cs typeface="Times New Roman" pitchFamily="18" charset="0"/>
              </a:rPr>
              <a:t>COMMUNITY CORRECTION PROGRAMS IN </a:t>
            </a:r>
            <a:r>
              <a:rPr lang="en-US" sz="3600" dirty="0" smtClean="0">
                <a:solidFill>
                  <a:schemeClr val="tx1"/>
                </a:solidFill>
                <a:latin typeface="Times New Roman" pitchFamily="18" charset="0"/>
                <a:cs typeface="Times New Roman" pitchFamily="18" charset="0"/>
              </a:rPr>
              <a:t>CALIFORNIA</a:t>
            </a:r>
            <a:br>
              <a:rPr lang="en-US" sz="3600" dirty="0" smtClean="0">
                <a:solidFill>
                  <a:schemeClr val="tx1"/>
                </a:solidFill>
                <a:latin typeface="Times New Roman" pitchFamily="18" charset="0"/>
                <a:cs typeface="Times New Roman" pitchFamily="18" charset="0"/>
              </a:rPr>
            </a:br>
            <a:r>
              <a:rPr lang="en-US" sz="3600" dirty="0" smtClean="0">
                <a:solidFill>
                  <a:schemeClr val="tx1"/>
                </a:solidFill>
                <a:latin typeface="Times New Roman" pitchFamily="18" charset="0"/>
                <a:cs typeface="Times New Roman" pitchFamily="18" charset="0"/>
              </a:rPr>
              <a:t/>
            </a:r>
            <a:br>
              <a:rPr lang="en-US" sz="3600" dirty="0" smtClean="0">
                <a:solidFill>
                  <a:schemeClr val="tx1"/>
                </a:solidFill>
                <a:latin typeface="Times New Roman" pitchFamily="18" charset="0"/>
                <a:cs typeface="Times New Roman" pitchFamily="18" charset="0"/>
              </a:rPr>
            </a:br>
            <a:r>
              <a:rPr lang="en-US" sz="3600" dirty="0" smtClean="0">
                <a:solidFill>
                  <a:schemeClr val="tx1"/>
                </a:solidFill>
                <a:latin typeface="Times New Roman" pitchFamily="18" charset="0"/>
                <a:cs typeface="Times New Roman" pitchFamily="18" charset="0"/>
              </a:rPr>
              <a:t>Student’s Name</a:t>
            </a:r>
            <a:endParaRPr lang="en-US" dirty="0"/>
          </a:p>
        </p:txBody>
      </p:sp>
      <p:sp>
        <p:nvSpPr>
          <p:cNvPr id="8" name="Slide Number Placeholder 7"/>
          <p:cNvSpPr>
            <a:spLocks noGrp="1"/>
          </p:cNvSpPr>
          <p:nvPr>
            <p:ph type="sldNum" sz="quarter" idx="12"/>
          </p:nvPr>
        </p:nvSpPr>
        <p:spPr/>
        <p:txBody>
          <a:bodyPr/>
          <a:lstStyle/>
          <a:p>
            <a:fld id="{F2C8ABCB-09B7-4000-B344-3A54C843703D}" type="slidenum">
              <a:rPr lang="en-US" smtClean="0"/>
              <a:t>1</a:t>
            </a:fld>
            <a:endParaRPr lang="en-US" dirty="0"/>
          </a:p>
        </p:txBody>
      </p:sp>
    </p:spTree>
    <p:extLst>
      <p:ext uri="{BB962C8B-B14F-4D97-AF65-F5344CB8AC3E}">
        <p14:creationId xmlns:p14="http://schemas.microsoft.com/office/powerpoint/2010/main" val="23490592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pPr lvl="0"/>
            <a:r>
              <a:rPr lang="en-US" dirty="0">
                <a:solidFill>
                  <a:schemeClr val="tx1"/>
                </a:solidFill>
                <a:latin typeface="Times New Roman" panose="02020603050405020304" pitchFamily="18" charset="0"/>
                <a:cs typeface="Times New Roman" panose="02020603050405020304" pitchFamily="18" charset="0"/>
              </a:rPr>
              <a:t>Community correction programs play a vital role in preventing crime through surveillance and the rehabilitation process.</a:t>
            </a:r>
          </a:p>
          <a:p>
            <a:pPr lvl="0"/>
            <a:r>
              <a:rPr lang="en-US" dirty="0">
                <a:solidFill>
                  <a:schemeClr val="tx1"/>
                </a:solidFill>
                <a:latin typeface="Times New Roman" panose="02020603050405020304" pitchFamily="18" charset="0"/>
                <a:cs typeface="Times New Roman" panose="02020603050405020304" pitchFamily="18" charset="0"/>
              </a:rPr>
              <a:t>For these community to be influential, the various stakeholders should collaborate.</a:t>
            </a:r>
          </a:p>
          <a:p>
            <a:pPr lvl="0"/>
            <a:r>
              <a:rPr lang="en-US" dirty="0">
                <a:solidFill>
                  <a:schemeClr val="tx1"/>
                </a:solidFill>
                <a:latin typeface="Times New Roman" panose="02020603050405020304" pitchFamily="18" charset="0"/>
                <a:cs typeface="Times New Roman" panose="02020603050405020304" pitchFamily="18" charset="0"/>
              </a:rPr>
              <a:t>Technology should also be used in ensuring the rehabilitation process is achieved.</a:t>
            </a:r>
          </a:p>
          <a:p>
            <a:pPr lvl="0"/>
            <a:r>
              <a:rPr lang="en-US" dirty="0">
                <a:solidFill>
                  <a:schemeClr val="tx1"/>
                </a:solidFill>
                <a:latin typeface="Times New Roman" panose="02020603050405020304" pitchFamily="18" charset="0"/>
                <a:cs typeface="Times New Roman" panose="02020603050405020304" pitchFamily="18" charset="0"/>
              </a:rPr>
              <a:t>The government should increase its funding for correctional facilities to avoid crowding</a:t>
            </a:r>
            <a:r>
              <a:rPr lang="en-US" dirty="0" smtClean="0">
                <a:solidFill>
                  <a:schemeClr val="tx1"/>
                </a:solidFill>
                <a:latin typeface="Times New Roman" panose="02020603050405020304" pitchFamily="18" charset="0"/>
                <a:cs typeface="Times New Roman" panose="02020603050405020304" pitchFamily="18" charset="0"/>
              </a:rPr>
              <a:t>.</a:t>
            </a:r>
          </a:p>
          <a:p>
            <a:r>
              <a:rPr lang="en-US">
                <a:solidFill>
                  <a:schemeClr val="tx1"/>
                </a:solidFill>
                <a:latin typeface="Times New Roman" panose="02020603050405020304" pitchFamily="18" charset="0"/>
                <a:cs typeface="Times New Roman" panose="02020603050405020304" pitchFamily="18" charset="0"/>
              </a:rPr>
              <a:t>More </a:t>
            </a:r>
            <a:r>
              <a:rPr lang="en-US" smtClean="0">
                <a:solidFill>
                  <a:schemeClr val="tx1"/>
                </a:solidFill>
                <a:latin typeface="Times New Roman" panose="02020603050405020304" pitchFamily="18" charset="0"/>
                <a:cs typeface="Times New Roman" panose="02020603050405020304" pitchFamily="18" charset="0"/>
              </a:rPr>
              <a:t>behavior </a:t>
            </a:r>
            <a:r>
              <a:rPr lang="en-US" dirty="0">
                <a:solidFill>
                  <a:schemeClr val="tx1"/>
                </a:solidFill>
                <a:latin typeface="Times New Roman" panose="02020603050405020304" pitchFamily="18" charset="0"/>
                <a:cs typeface="Times New Roman" panose="02020603050405020304" pitchFamily="18" charset="0"/>
              </a:rPr>
              <a:t>intervention programs should be encouraged in rehabilitating offenders.</a:t>
            </a:r>
          </a:p>
          <a:p>
            <a:pPr lvl="0"/>
            <a:endParaRPr lang="en-US" dirty="0" smtClean="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F2C8ABCB-09B7-4000-B344-3A54C843703D}" type="slidenum">
              <a:rPr lang="en-US" smtClean="0"/>
              <a:t>10</a:t>
            </a:fld>
            <a:endParaRPr lang="en-US" dirty="0"/>
          </a:p>
        </p:txBody>
      </p:sp>
    </p:spTree>
    <p:extLst>
      <p:ext uri="{BB962C8B-B14F-4D97-AF65-F5344CB8AC3E}">
        <p14:creationId xmlns:p14="http://schemas.microsoft.com/office/powerpoint/2010/main" val="10177725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latin typeface="Times New Roman" pitchFamily="18" charset="0"/>
                <a:cs typeface="Times New Roman" pitchFamily="18" charset="0"/>
              </a:rPr>
              <a:t>References </a:t>
            </a:r>
            <a:endParaRPr lang="en-US"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a:t>Community corrections | Corrections, Prisons and Parole. (2021). Retrieved 26 May 2021, from </a:t>
            </a:r>
            <a:r>
              <a:rPr lang="en-US" dirty="0">
                <a:hlinkClick r:id="rId2"/>
              </a:rPr>
              <a:t>https://</a:t>
            </a:r>
            <a:r>
              <a:rPr lang="en-US" dirty="0" smtClean="0">
                <a:hlinkClick r:id="rId2"/>
              </a:rPr>
              <a:t>www.corrections.vic.gov.au/community-corrections</a:t>
            </a:r>
            <a:endParaRPr lang="en-US" dirty="0" smtClean="0"/>
          </a:p>
          <a:p>
            <a:r>
              <a:rPr lang="en-US" dirty="0"/>
              <a:t>Newsom, G., &amp; Allison, K. (2021). Rehabilitative Programs and Services - Division of Rehabilitative Programs (DRP). Retrieved 26 May 2021, from </a:t>
            </a:r>
            <a:r>
              <a:rPr lang="en-US" dirty="0">
                <a:hlinkClick r:id="rId3"/>
              </a:rPr>
              <a:t>https://www.cdcr.ca.gov/rehabilitation/programs</a:t>
            </a:r>
            <a:r>
              <a:rPr lang="en-US" dirty="0" smtClean="0">
                <a:hlinkClick r:id="rId3"/>
              </a:rPr>
              <a:t>/</a:t>
            </a:r>
            <a:endParaRPr lang="en-US" dirty="0" smtClean="0"/>
          </a:p>
          <a:p>
            <a:endParaRPr lang="en-US" dirty="0"/>
          </a:p>
        </p:txBody>
      </p:sp>
      <p:sp>
        <p:nvSpPr>
          <p:cNvPr id="4" name="Slide Number Placeholder 3"/>
          <p:cNvSpPr>
            <a:spLocks noGrp="1"/>
          </p:cNvSpPr>
          <p:nvPr>
            <p:ph type="sldNum" sz="quarter" idx="12"/>
          </p:nvPr>
        </p:nvSpPr>
        <p:spPr/>
        <p:txBody>
          <a:bodyPr/>
          <a:lstStyle/>
          <a:p>
            <a:fld id="{F2C8ABCB-09B7-4000-B344-3A54C843703D}" type="slidenum">
              <a:rPr lang="en-US" smtClean="0"/>
              <a:t>11</a:t>
            </a:fld>
            <a:endParaRPr lang="en-US" dirty="0"/>
          </a:p>
        </p:txBody>
      </p:sp>
    </p:spTree>
    <p:extLst>
      <p:ext uri="{BB962C8B-B14F-4D97-AF65-F5344CB8AC3E}">
        <p14:creationId xmlns:p14="http://schemas.microsoft.com/office/powerpoint/2010/main" val="375526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solidFill>
                  <a:schemeClr val="tx1"/>
                </a:solidFill>
                <a:latin typeface="Times New Roman" pitchFamily="18" charset="0"/>
                <a:cs typeface="Times New Roman" pitchFamily="18" charset="0"/>
              </a:rPr>
              <a:t>Introduction </a:t>
            </a:r>
            <a:endParaRPr lang="en-US" sz="3600" dirty="0">
              <a:solidFill>
                <a:schemeClr val="tx1"/>
              </a:solidFill>
            </a:endParaRPr>
          </a:p>
        </p:txBody>
      </p:sp>
      <p:sp>
        <p:nvSpPr>
          <p:cNvPr id="3" name="Content Placeholder 2"/>
          <p:cNvSpPr>
            <a:spLocks noGrp="1"/>
          </p:cNvSpPr>
          <p:nvPr>
            <p:ph idx="1"/>
          </p:nvPr>
        </p:nvSpPr>
        <p:spPr/>
        <p:txBody>
          <a:bodyPr>
            <a:noAutofit/>
          </a:bodyPr>
          <a:lstStyle/>
          <a:p>
            <a:pPr lvl="0"/>
            <a:r>
              <a:rPr lang="en-US" dirty="0" smtClean="0">
                <a:solidFill>
                  <a:schemeClr val="tx1"/>
                </a:solidFill>
                <a:latin typeface="Times New Roman" pitchFamily="18" charset="0"/>
                <a:cs typeface="Times New Roman" pitchFamily="18" charset="0"/>
              </a:rPr>
              <a:t>Community correction programs are non-prisons supervisions offered to offenders.</a:t>
            </a:r>
          </a:p>
          <a:p>
            <a:pPr lvl="0"/>
            <a:r>
              <a:rPr lang="en-US" dirty="0" smtClean="0">
                <a:solidFill>
                  <a:schemeClr val="tx1"/>
                </a:solidFill>
                <a:latin typeface="Times New Roman" pitchFamily="18" charset="0"/>
                <a:cs typeface="Times New Roman" pitchFamily="18" charset="0"/>
              </a:rPr>
              <a:t>They act as an alternative for a sentencing period of criminals or an order to be released on parole.</a:t>
            </a:r>
          </a:p>
          <a:p>
            <a:pPr lvl="0"/>
            <a:r>
              <a:rPr lang="en-US" dirty="0" smtClean="0">
                <a:solidFill>
                  <a:schemeClr val="tx1"/>
                </a:solidFill>
                <a:latin typeface="Times New Roman" pitchFamily="18" charset="0"/>
                <a:cs typeface="Times New Roman" pitchFamily="18" charset="0"/>
              </a:rPr>
              <a:t>Offenders under the community correctional programs must adhere to rules and prove their rehabilitation process.</a:t>
            </a:r>
          </a:p>
          <a:p>
            <a:pPr lvl="0"/>
            <a:r>
              <a:rPr lang="en-US" dirty="0" smtClean="0">
                <a:solidFill>
                  <a:schemeClr val="tx1"/>
                </a:solidFill>
                <a:latin typeface="Times New Roman" pitchFamily="18" charset="0"/>
                <a:cs typeface="Times New Roman" pitchFamily="18" charset="0"/>
              </a:rPr>
              <a:t>Community correction programs aim at reducing the prison population.</a:t>
            </a:r>
          </a:p>
          <a:p>
            <a:pPr lvl="0"/>
            <a:r>
              <a:rPr lang="en-US" dirty="0" smtClean="0">
                <a:solidFill>
                  <a:schemeClr val="tx1"/>
                </a:solidFill>
                <a:latin typeface="Times New Roman" pitchFamily="18" charset="0"/>
                <a:cs typeface="Times New Roman" pitchFamily="18" charset="0"/>
              </a:rPr>
              <a:t> Also, they help ensure that offenders under parole are supervised and reduce recidivism.  </a:t>
            </a:r>
          </a:p>
        </p:txBody>
      </p:sp>
      <p:sp>
        <p:nvSpPr>
          <p:cNvPr id="4" name="Slide Number Placeholder 3"/>
          <p:cNvSpPr>
            <a:spLocks noGrp="1"/>
          </p:cNvSpPr>
          <p:nvPr>
            <p:ph type="sldNum" sz="quarter" idx="12"/>
          </p:nvPr>
        </p:nvSpPr>
        <p:spPr/>
        <p:txBody>
          <a:bodyPr/>
          <a:lstStyle/>
          <a:p>
            <a:fld id="{F2C8ABCB-09B7-4000-B344-3A54C843703D}" type="slidenum">
              <a:rPr lang="en-US" smtClean="0"/>
              <a:t>2</a:t>
            </a:fld>
            <a:endParaRPr lang="en-US" dirty="0"/>
          </a:p>
        </p:txBody>
      </p:sp>
    </p:spTree>
    <p:extLst>
      <p:ext uri="{BB962C8B-B14F-4D97-AF65-F5344CB8AC3E}">
        <p14:creationId xmlns:p14="http://schemas.microsoft.com/office/powerpoint/2010/main" val="3158657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solidFill>
                  <a:schemeClr val="tx1"/>
                </a:solidFill>
                <a:latin typeface="Times New Roman" pitchFamily="18" charset="0"/>
                <a:cs typeface="Times New Roman" pitchFamily="18" charset="0"/>
              </a:rPr>
              <a:t>Case of California</a:t>
            </a:r>
            <a:endParaRPr lang="en-US" sz="3600" dirty="0">
              <a:solidFill>
                <a:schemeClr val="tx1"/>
              </a:solidFill>
            </a:endParaRPr>
          </a:p>
        </p:txBody>
      </p:sp>
      <p:sp>
        <p:nvSpPr>
          <p:cNvPr id="3" name="Content Placeholder 2"/>
          <p:cNvSpPr>
            <a:spLocks noGrp="1"/>
          </p:cNvSpPr>
          <p:nvPr>
            <p:ph idx="1"/>
          </p:nvPr>
        </p:nvSpPr>
        <p:spPr/>
        <p:txBody>
          <a:bodyPr>
            <a:normAutofit/>
          </a:bodyPr>
          <a:lstStyle/>
          <a:p>
            <a:pPr lvl="0"/>
            <a:r>
              <a:rPr lang="en-US" dirty="0" smtClean="0">
                <a:solidFill>
                  <a:schemeClr val="tx1"/>
                </a:solidFill>
                <a:latin typeface="Times New Roman" pitchFamily="18" charset="0"/>
                <a:cs typeface="Times New Roman" pitchFamily="18" charset="0"/>
              </a:rPr>
              <a:t>The state of California has community correctional programs that collaborate with Correctional facilities.</a:t>
            </a:r>
          </a:p>
          <a:p>
            <a:pPr lvl="0"/>
            <a:r>
              <a:rPr lang="en-US" dirty="0" smtClean="0">
                <a:solidFill>
                  <a:schemeClr val="tx1"/>
                </a:solidFill>
                <a:latin typeface="Times New Roman" pitchFamily="18" charset="0"/>
                <a:cs typeface="Times New Roman" pitchFamily="18" charset="0"/>
              </a:rPr>
              <a:t>Local agencies, rehabilitation centers, and health facilities offer correctional programs.</a:t>
            </a:r>
          </a:p>
          <a:p>
            <a:pPr lvl="0"/>
            <a:r>
              <a:rPr lang="en-US" dirty="0" smtClean="0">
                <a:solidFill>
                  <a:schemeClr val="tx1"/>
                </a:solidFill>
                <a:latin typeface="Times New Roman" pitchFamily="18" charset="0"/>
                <a:cs typeface="Times New Roman" pitchFamily="18" charset="0"/>
              </a:rPr>
              <a:t>The community correction programs present in California include Adult Education and Cognitive-behavioral intervention.</a:t>
            </a:r>
          </a:p>
          <a:p>
            <a:pPr lvl="0"/>
            <a:r>
              <a:rPr lang="en-US" dirty="0" smtClean="0">
                <a:solidFill>
                  <a:schemeClr val="tx1"/>
                </a:solidFill>
                <a:latin typeface="Times New Roman" pitchFamily="18" charset="0"/>
                <a:cs typeface="Times New Roman" pitchFamily="18" charset="0"/>
              </a:rPr>
              <a:t>The correction facilities and specific institutions implement the rules and regulations governing the code of conduct of offenders. </a:t>
            </a:r>
          </a:p>
        </p:txBody>
      </p:sp>
      <p:sp>
        <p:nvSpPr>
          <p:cNvPr id="4" name="Slide Number Placeholder 3"/>
          <p:cNvSpPr>
            <a:spLocks noGrp="1"/>
          </p:cNvSpPr>
          <p:nvPr>
            <p:ph type="sldNum" sz="quarter" idx="12"/>
          </p:nvPr>
        </p:nvSpPr>
        <p:spPr/>
        <p:txBody>
          <a:bodyPr/>
          <a:lstStyle/>
          <a:p>
            <a:fld id="{F2C8ABCB-09B7-4000-B344-3A54C843703D}" type="slidenum">
              <a:rPr lang="en-US" smtClean="0"/>
              <a:t>3</a:t>
            </a:fld>
            <a:endParaRPr lang="en-US" dirty="0"/>
          </a:p>
        </p:txBody>
      </p:sp>
    </p:spTree>
    <p:extLst>
      <p:ext uri="{BB962C8B-B14F-4D97-AF65-F5344CB8AC3E}">
        <p14:creationId xmlns:p14="http://schemas.microsoft.com/office/powerpoint/2010/main" val="2843167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solidFill>
                  <a:schemeClr val="tx1"/>
                </a:solidFill>
                <a:latin typeface="Times New Roman" pitchFamily="18" charset="0"/>
                <a:cs typeface="Times New Roman" pitchFamily="18" charset="0"/>
              </a:rPr>
              <a:t>Cognitive Behavioral Intervention program</a:t>
            </a:r>
            <a:endParaRPr lang="en-US" dirty="0">
              <a:solidFill>
                <a:schemeClr val="tx1"/>
              </a:solidFill>
            </a:endParaRPr>
          </a:p>
        </p:txBody>
      </p:sp>
      <p:sp>
        <p:nvSpPr>
          <p:cNvPr id="3" name="Content Placeholder 2"/>
          <p:cNvSpPr>
            <a:spLocks noGrp="1"/>
          </p:cNvSpPr>
          <p:nvPr>
            <p:ph idx="1"/>
          </p:nvPr>
        </p:nvSpPr>
        <p:spPr/>
        <p:txBody>
          <a:bodyPr/>
          <a:lstStyle/>
          <a:p>
            <a:pPr lvl="0"/>
            <a:r>
              <a:rPr lang="en-US" dirty="0">
                <a:solidFill>
                  <a:schemeClr val="tx1"/>
                </a:solidFill>
                <a:latin typeface="Times New Roman" pitchFamily="18" charset="0"/>
                <a:cs typeface="Times New Roman" pitchFamily="18" charset="0"/>
              </a:rPr>
              <a:t>The program intends to understand feelings and thoughts that influence behavior.</a:t>
            </a:r>
          </a:p>
          <a:p>
            <a:pPr lvl="0"/>
            <a:r>
              <a:rPr lang="en-US" dirty="0">
                <a:solidFill>
                  <a:schemeClr val="tx1"/>
                </a:solidFill>
                <a:latin typeface="Times New Roman" pitchFamily="18" charset="0"/>
                <a:cs typeface="Times New Roman" pitchFamily="18" charset="0"/>
              </a:rPr>
              <a:t>The community, therefore, assists offenders deal with problems such as drug abuse and psychological factors associated with crime.</a:t>
            </a:r>
          </a:p>
          <a:p>
            <a:pPr lvl="0"/>
            <a:r>
              <a:rPr lang="en-US" dirty="0">
                <a:solidFill>
                  <a:schemeClr val="tx1"/>
                </a:solidFill>
                <a:latin typeface="Times New Roman" pitchFamily="18" charset="0"/>
                <a:cs typeface="Times New Roman" pitchFamily="18" charset="0"/>
              </a:rPr>
              <a:t>Life skills are also offered, such as anger management.</a:t>
            </a:r>
          </a:p>
          <a:p>
            <a:pPr lvl="0"/>
            <a:r>
              <a:rPr lang="en-US" dirty="0">
                <a:solidFill>
                  <a:schemeClr val="tx1"/>
                </a:solidFill>
                <a:latin typeface="Times New Roman" pitchFamily="18" charset="0"/>
                <a:cs typeface="Times New Roman" pitchFamily="18" charset="0"/>
              </a:rPr>
              <a:t>The program helps </a:t>
            </a:r>
            <a:r>
              <a:rPr lang="en-US" dirty="0" smtClean="0">
                <a:solidFill>
                  <a:schemeClr val="tx1"/>
                </a:solidFill>
                <a:latin typeface="Times New Roman" pitchFamily="18" charset="0"/>
                <a:cs typeface="Times New Roman" pitchFamily="18" charset="0"/>
              </a:rPr>
              <a:t>offenders identify </a:t>
            </a:r>
            <a:r>
              <a:rPr lang="en-US" dirty="0">
                <a:solidFill>
                  <a:schemeClr val="tx1"/>
                </a:solidFill>
                <a:latin typeface="Times New Roman" pitchFamily="18" charset="0"/>
                <a:cs typeface="Times New Roman" pitchFamily="18" charset="0"/>
              </a:rPr>
              <a:t>and change disturbing thoughts that result in negative behavior. </a:t>
            </a:r>
          </a:p>
          <a:p>
            <a:endParaRPr lang="en-US" sz="2000" dirty="0">
              <a:solidFill>
                <a:schemeClr val="tx1"/>
              </a:solidFill>
              <a:latin typeface="Times New Roman" pitchFamily="18" charset="0"/>
              <a:cs typeface="Times New Roman" pitchFamily="18" charset="0"/>
            </a:endParaRPr>
          </a:p>
          <a:p>
            <a:endParaRPr lang="en-US" dirty="0">
              <a:solidFill>
                <a:schemeClr val="tx1"/>
              </a:solidFill>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F2C8ABCB-09B7-4000-B344-3A54C843703D}" type="slidenum">
              <a:rPr lang="en-US" smtClean="0"/>
              <a:t>4</a:t>
            </a:fld>
            <a:endParaRPr lang="en-US" dirty="0"/>
          </a:p>
        </p:txBody>
      </p:sp>
    </p:spTree>
    <p:extLst>
      <p:ext uri="{BB962C8B-B14F-4D97-AF65-F5344CB8AC3E}">
        <p14:creationId xmlns:p14="http://schemas.microsoft.com/office/powerpoint/2010/main" val="3317280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solidFill>
                  <a:schemeClr val="tx1"/>
                </a:solidFill>
              </a:rPr>
              <a:t>Needs and Population of CBI program</a:t>
            </a:r>
          </a:p>
        </p:txBody>
      </p:sp>
      <p:sp>
        <p:nvSpPr>
          <p:cNvPr id="3" name="Content Placeholder 2"/>
          <p:cNvSpPr>
            <a:spLocks noGrp="1"/>
          </p:cNvSpPr>
          <p:nvPr>
            <p:ph idx="1"/>
          </p:nvPr>
        </p:nvSpPr>
        <p:spPr/>
        <p:txBody>
          <a:bodyPr/>
          <a:lstStyle/>
          <a:p>
            <a:pPr lvl="0"/>
            <a:r>
              <a:rPr lang="en-US" dirty="0">
                <a:solidFill>
                  <a:schemeClr val="tx1"/>
                </a:solidFill>
                <a:latin typeface="Times New Roman" pitchFamily="18" charset="0"/>
                <a:cs typeface="Times New Roman" pitchFamily="18" charset="0"/>
              </a:rPr>
              <a:t>The cognitive-behavioral intervention had the aim of addressing the following needs.</a:t>
            </a:r>
          </a:p>
          <a:p>
            <a:pPr lvl="0"/>
            <a:r>
              <a:rPr lang="en-US" dirty="0">
                <a:solidFill>
                  <a:schemeClr val="tx1"/>
                </a:solidFill>
                <a:latin typeface="Times New Roman" pitchFamily="18" charset="0"/>
                <a:cs typeface="Times New Roman" pitchFamily="18" charset="0"/>
              </a:rPr>
              <a:t>Behavior transformation is recommended for criminals charged with violent crimes and drug-related offenses.</a:t>
            </a:r>
          </a:p>
          <a:p>
            <a:pPr lvl="0"/>
            <a:r>
              <a:rPr lang="en-US" dirty="0">
                <a:solidFill>
                  <a:schemeClr val="tx1"/>
                </a:solidFill>
                <a:latin typeface="Times New Roman" pitchFamily="18" charset="0"/>
                <a:cs typeface="Times New Roman" pitchFamily="18" charset="0"/>
              </a:rPr>
              <a:t>Positively impact the criminals to coexist with other members of the society effectively.</a:t>
            </a:r>
          </a:p>
          <a:p>
            <a:pPr lvl="0"/>
            <a:r>
              <a:rPr lang="en-US" dirty="0">
                <a:solidFill>
                  <a:schemeClr val="tx1"/>
                </a:solidFill>
                <a:latin typeface="Times New Roman" pitchFamily="18" charset="0"/>
                <a:cs typeface="Times New Roman" pitchFamily="18" charset="0"/>
              </a:rPr>
              <a:t>Offenders stay in the program for at least seven months, and the population might differ depending on resources and individuals with violent behavior-related cases</a:t>
            </a:r>
            <a:r>
              <a:rPr lang="en-US" dirty="0" smtClean="0">
                <a:solidFill>
                  <a:schemeClr val="tx1"/>
                </a:solidFill>
                <a:latin typeface="Times New Roman" pitchFamily="18" charset="0"/>
                <a:cs typeface="Times New Roman" pitchFamily="18" charset="0"/>
              </a:rPr>
              <a:t>.</a:t>
            </a:r>
            <a:endParaRPr lang="en-US" dirty="0">
              <a:solidFill>
                <a:schemeClr val="tx1"/>
              </a:solidFill>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F2C8ABCB-09B7-4000-B344-3A54C843703D}" type="slidenum">
              <a:rPr lang="en-US" smtClean="0"/>
              <a:t>5</a:t>
            </a:fld>
            <a:endParaRPr lang="en-US" dirty="0"/>
          </a:p>
        </p:txBody>
      </p:sp>
    </p:spTree>
    <p:extLst>
      <p:ext uri="{BB962C8B-B14F-4D97-AF65-F5344CB8AC3E}">
        <p14:creationId xmlns:p14="http://schemas.microsoft.com/office/powerpoint/2010/main" val="2774369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latin typeface="Times New Roman" pitchFamily="18" charset="0"/>
                <a:cs typeface="Times New Roman" pitchFamily="18" charset="0"/>
              </a:rPr>
              <a:t>Adult Education program</a:t>
            </a:r>
            <a:endParaRPr lang="en-US" dirty="0">
              <a:solidFill>
                <a:schemeClr val="tx1"/>
              </a:solidFill>
            </a:endParaRPr>
          </a:p>
        </p:txBody>
      </p:sp>
      <p:sp>
        <p:nvSpPr>
          <p:cNvPr id="3" name="Content Placeholder 2"/>
          <p:cNvSpPr>
            <a:spLocks noGrp="1"/>
          </p:cNvSpPr>
          <p:nvPr>
            <p:ph idx="1"/>
          </p:nvPr>
        </p:nvSpPr>
        <p:spPr/>
        <p:txBody>
          <a:bodyPr/>
          <a:lstStyle/>
          <a:p>
            <a:pPr lvl="0"/>
            <a:r>
              <a:rPr lang="en-US" dirty="0">
                <a:solidFill>
                  <a:schemeClr val="tx1"/>
                </a:solidFill>
                <a:latin typeface="Times New Roman" pitchFamily="18" charset="0"/>
                <a:cs typeface="Times New Roman" pitchFamily="18" charset="0"/>
              </a:rPr>
              <a:t>The education process involves equipping the offenders with the necessary skills to secure job opportunities once they are done with their sentence.</a:t>
            </a:r>
          </a:p>
          <a:p>
            <a:pPr lvl="0"/>
            <a:r>
              <a:rPr lang="en-US" dirty="0">
                <a:solidFill>
                  <a:schemeClr val="tx1"/>
                </a:solidFill>
                <a:latin typeface="Times New Roman" pitchFamily="18" charset="0"/>
                <a:cs typeface="Times New Roman" pitchFamily="18" charset="0"/>
              </a:rPr>
              <a:t>The learning impact is based on the curriculum and vocational training.</a:t>
            </a:r>
          </a:p>
          <a:p>
            <a:pPr lvl="0"/>
            <a:r>
              <a:rPr lang="en-US" dirty="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The </a:t>
            </a:r>
            <a:r>
              <a:rPr lang="en-US" dirty="0">
                <a:solidFill>
                  <a:schemeClr val="tx1"/>
                </a:solidFill>
                <a:latin typeface="Times New Roman" pitchFamily="18" charset="0"/>
                <a:cs typeface="Times New Roman" pitchFamily="18" charset="0"/>
              </a:rPr>
              <a:t>academic qualification of the inmates is examined before they are introduced to an education program.</a:t>
            </a:r>
          </a:p>
          <a:p>
            <a:pPr lvl="0"/>
            <a:r>
              <a:rPr lang="en-US" dirty="0">
                <a:solidFill>
                  <a:schemeClr val="tx1"/>
                </a:solidFill>
                <a:latin typeface="Times New Roman" pitchFamily="18" charset="0"/>
                <a:cs typeface="Times New Roman" pitchFamily="18" charset="0"/>
              </a:rPr>
              <a:t>The primary approaches used in learning include; direct and individualized learning.</a:t>
            </a:r>
          </a:p>
          <a:p>
            <a:endParaRPr lang="en-US" dirty="0">
              <a:solidFill>
                <a:schemeClr val="tx1"/>
              </a:solidFill>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F2C8ABCB-09B7-4000-B344-3A54C843703D}" type="slidenum">
              <a:rPr lang="en-US" smtClean="0"/>
              <a:t>6</a:t>
            </a:fld>
            <a:endParaRPr lang="en-US" dirty="0"/>
          </a:p>
        </p:txBody>
      </p:sp>
    </p:spTree>
    <p:extLst>
      <p:ext uri="{BB962C8B-B14F-4D97-AF65-F5344CB8AC3E}">
        <p14:creationId xmlns:p14="http://schemas.microsoft.com/office/powerpoint/2010/main" val="35687352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tx1"/>
                </a:solidFill>
              </a:rPr>
              <a:t>The needs of Adult Education program</a:t>
            </a:r>
          </a:p>
        </p:txBody>
      </p:sp>
      <p:sp>
        <p:nvSpPr>
          <p:cNvPr id="3" name="Content Placeholder 2"/>
          <p:cNvSpPr>
            <a:spLocks noGrp="1"/>
          </p:cNvSpPr>
          <p:nvPr>
            <p:ph idx="1"/>
          </p:nvPr>
        </p:nvSpPr>
        <p:spPr/>
        <p:txBody>
          <a:bodyPr/>
          <a:lstStyle/>
          <a:p>
            <a:pPr lvl="0"/>
            <a:r>
              <a:rPr lang="en-US" dirty="0">
                <a:solidFill>
                  <a:schemeClr val="tx1"/>
                </a:solidFill>
                <a:latin typeface="Times New Roman" pitchFamily="18" charset="0"/>
                <a:cs typeface="Times New Roman" pitchFamily="18" charset="0"/>
              </a:rPr>
              <a:t>Adult education incorporates many aspects, such as vocational skills.</a:t>
            </a:r>
          </a:p>
          <a:p>
            <a:pPr lvl="0"/>
            <a:r>
              <a:rPr lang="en-US" dirty="0">
                <a:solidFill>
                  <a:schemeClr val="tx1"/>
                </a:solidFill>
                <a:latin typeface="Times New Roman" pitchFamily="18" charset="0"/>
                <a:cs typeface="Times New Roman" pitchFamily="18" charset="0"/>
              </a:rPr>
              <a:t>The program has the objective of increasing the literacy rate and skills required for personal growth.</a:t>
            </a:r>
          </a:p>
          <a:p>
            <a:pPr lvl="0"/>
            <a:r>
              <a:rPr lang="en-US" dirty="0">
                <a:solidFill>
                  <a:schemeClr val="tx1"/>
                </a:solidFill>
                <a:latin typeface="Times New Roman" pitchFamily="18" charset="0"/>
                <a:cs typeface="Times New Roman" pitchFamily="18" charset="0"/>
              </a:rPr>
              <a:t>The program aim at responding to economic problems such as poverty and unemployment.</a:t>
            </a:r>
          </a:p>
          <a:p>
            <a:pPr lvl="0"/>
            <a:r>
              <a:rPr lang="en-US" dirty="0">
                <a:solidFill>
                  <a:schemeClr val="tx1"/>
                </a:solidFill>
                <a:latin typeface="Times New Roman" pitchFamily="18" charset="0"/>
                <a:cs typeface="Times New Roman" pitchFamily="18" charset="0"/>
              </a:rPr>
              <a:t>It is also through education that people understand the importance of peace and integration.</a:t>
            </a:r>
          </a:p>
          <a:p>
            <a:endParaRPr lang="en-US" dirty="0">
              <a:solidFill>
                <a:schemeClr val="tx1"/>
              </a:solidFill>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F2C8ABCB-09B7-4000-B344-3A54C843703D}" type="slidenum">
              <a:rPr lang="en-US" smtClean="0"/>
              <a:t>7</a:t>
            </a:fld>
            <a:endParaRPr lang="en-US" dirty="0"/>
          </a:p>
        </p:txBody>
      </p:sp>
    </p:spTree>
    <p:extLst>
      <p:ext uri="{BB962C8B-B14F-4D97-AF65-F5344CB8AC3E}">
        <p14:creationId xmlns:p14="http://schemas.microsoft.com/office/powerpoint/2010/main" val="3346385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rPr>
              <a:t>How the programs work</a:t>
            </a:r>
          </a:p>
        </p:txBody>
      </p:sp>
      <p:sp>
        <p:nvSpPr>
          <p:cNvPr id="4" name="Text Placeholder 3"/>
          <p:cNvSpPr>
            <a:spLocks noGrp="1"/>
          </p:cNvSpPr>
          <p:nvPr>
            <p:ph type="body" idx="1"/>
          </p:nvPr>
        </p:nvSpPr>
        <p:spPr/>
        <p:txBody>
          <a:bodyPr/>
          <a:lstStyle/>
          <a:p>
            <a:r>
              <a:rPr lang="en-US" dirty="0">
                <a:solidFill>
                  <a:schemeClr val="tx1"/>
                </a:solidFill>
                <a:latin typeface="Times New Roman" pitchFamily="18" charset="0"/>
                <a:cs typeface="Times New Roman" pitchFamily="18" charset="0"/>
              </a:rPr>
              <a:t>The cognitive-behavior</a:t>
            </a:r>
            <a:endParaRPr lang="en-US" dirty="0">
              <a:solidFill>
                <a:schemeClr val="tx1"/>
              </a:solidFill>
            </a:endParaRPr>
          </a:p>
        </p:txBody>
      </p:sp>
      <p:sp>
        <p:nvSpPr>
          <p:cNvPr id="5" name="Content Placeholder 4"/>
          <p:cNvSpPr>
            <a:spLocks noGrp="1"/>
          </p:cNvSpPr>
          <p:nvPr>
            <p:ph sz="half" idx="2"/>
          </p:nvPr>
        </p:nvSpPr>
        <p:spPr/>
        <p:txBody>
          <a:bodyPr>
            <a:normAutofit lnSpcReduction="10000"/>
          </a:bodyPr>
          <a:lstStyle/>
          <a:p>
            <a:pPr lvl="0"/>
            <a:r>
              <a:rPr lang="en-US" dirty="0" smtClean="0">
                <a:solidFill>
                  <a:schemeClr val="tx1"/>
                </a:solidFill>
                <a:latin typeface="Times New Roman" pitchFamily="18" charset="0"/>
                <a:cs typeface="Times New Roman" pitchFamily="18" charset="0"/>
              </a:rPr>
              <a:t>The program involves </a:t>
            </a:r>
            <a:r>
              <a:rPr lang="en-US" dirty="0">
                <a:solidFill>
                  <a:schemeClr val="tx1"/>
                </a:solidFill>
                <a:latin typeface="Times New Roman" pitchFamily="18" charset="0"/>
                <a:cs typeface="Times New Roman" pitchFamily="18" charset="0"/>
              </a:rPr>
              <a:t>therapy sessions.</a:t>
            </a:r>
          </a:p>
          <a:p>
            <a:pPr lvl="0"/>
            <a:r>
              <a:rPr lang="en-US" dirty="0">
                <a:solidFill>
                  <a:schemeClr val="tx1"/>
                </a:solidFill>
                <a:latin typeface="Times New Roman" pitchFamily="18" charset="0"/>
                <a:cs typeface="Times New Roman" pitchFamily="18" charset="0"/>
              </a:rPr>
              <a:t>Offenders are encouraged to share their experiences and challenges.</a:t>
            </a:r>
          </a:p>
          <a:p>
            <a:pPr lvl="0"/>
            <a:r>
              <a:rPr lang="en-US" dirty="0">
                <a:solidFill>
                  <a:schemeClr val="tx1"/>
                </a:solidFill>
                <a:latin typeface="Times New Roman" pitchFamily="18" charset="0"/>
                <a:cs typeface="Times New Roman" pitchFamily="18" charset="0"/>
              </a:rPr>
              <a:t>After understanding the behavior of each individual, behavioral techniques are used to help transform </a:t>
            </a:r>
            <a:r>
              <a:rPr lang="en-US" dirty="0" smtClean="0">
                <a:solidFill>
                  <a:schemeClr val="tx1"/>
                </a:solidFill>
                <a:latin typeface="Times New Roman" pitchFamily="18" charset="0"/>
                <a:cs typeface="Times New Roman" pitchFamily="18" charset="0"/>
              </a:rPr>
              <a:t>behavior</a:t>
            </a:r>
            <a:r>
              <a:rPr lang="en-US" dirty="0">
                <a:solidFill>
                  <a:schemeClr val="tx1"/>
                </a:solidFill>
                <a:latin typeface="Times New Roman" pitchFamily="18" charset="0"/>
                <a:cs typeface="Times New Roman" pitchFamily="18" charset="0"/>
              </a:rPr>
              <a:t>.</a:t>
            </a:r>
          </a:p>
        </p:txBody>
      </p:sp>
      <p:sp>
        <p:nvSpPr>
          <p:cNvPr id="6" name="Text Placeholder 5"/>
          <p:cNvSpPr>
            <a:spLocks noGrp="1"/>
          </p:cNvSpPr>
          <p:nvPr>
            <p:ph type="body" sz="quarter" idx="3"/>
          </p:nvPr>
        </p:nvSpPr>
        <p:spPr/>
        <p:txBody>
          <a:bodyPr/>
          <a:lstStyle/>
          <a:p>
            <a:r>
              <a:rPr lang="en-US" dirty="0">
                <a:solidFill>
                  <a:schemeClr val="tx1"/>
                </a:solidFill>
                <a:latin typeface="Times New Roman" pitchFamily="18" charset="0"/>
                <a:cs typeface="Times New Roman" pitchFamily="18" charset="0"/>
              </a:rPr>
              <a:t>Adult education programs</a:t>
            </a:r>
            <a:endParaRPr lang="en-US" dirty="0">
              <a:solidFill>
                <a:schemeClr val="tx1"/>
              </a:solidFill>
            </a:endParaRPr>
          </a:p>
        </p:txBody>
      </p:sp>
      <p:sp>
        <p:nvSpPr>
          <p:cNvPr id="7" name="Content Placeholder 6"/>
          <p:cNvSpPr>
            <a:spLocks noGrp="1"/>
          </p:cNvSpPr>
          <p:nvPr>
            <p:ph sz="quarter" idx="4"/>
          </p:nvPr>
        </p:nvSpPr>
        <p:spPr/>
        <p:txBody>
          <a:bodyPr>
            <a:normAutofit lnSpcReduction="10000"/>
          </a:bodyPr>
          <a:lstStyle/>
          <a:p>
            <a:pPr lvl="0"/>
            <a:r>
              <a:rPr lang="en-US" dirty="0">
                <a:solidFill>
                  <a:schemeClr val="tx1"/>
                </a:solidFill>
                <a:latin typeface="Times New Roman" pitchFamily="18" charset="0"/>
                <a:cs typeface="Times New Roman" pitchFamily="18" charset="0"/>
              </a:rPr>
              <a:t>I</a:t>
            </a:r>
            <a:r>
              <a:rPr lang="en-US" dirty="0" smtClean="0">
                <a:solidFill>
                  <a:schemeClr val="tx1"/>
                </a:solidFill>
                <a:latin typeface="Times New Roman" pitchFamily="18" charset="0"/>
                <a:cs typeface="Times New Roman" pitchFamily="18" charset="0"/>
              </a:rPr>
              <a:t>nvolve </a:t>
            </a:r>
            <a:r>
              <a:rPr lang="en-US" dirty="0">
                <a:solidFill>
                  <a:schemeClr val="tx1"/>
                </a:solidFill>
                <a:latin typeface="Times New Roman" pitchFamily="18" charset="0"/>
                <a:cs typeface="Times New Roman" pitchFamily="18" charset="0"/>
              </a:rPr>
              <a:t>the introduction of various skills to </a:t>
            </a:r>
            <a:r>
              <a:rPr lang="en-US" dirty="0" smtClean="0">
                <a:solidFill>
                  <a:schemeClr val="tx1"/>
                </a:solidFill>
                <a:latin typeface="Times New Roman" pitchFamily="18" charset="0"/>
                <a:cs typeface="Times New Roman" pitchFamily="18" charset="0"/>
              </a:rPr>
              <a:t>offenders.</a:t>
            </a:r>
            <a:endParaRPr lang="en-US" dirty="0">
              <a:solidFill>
                <a:schemeClr val="tx1"/>
              </a:solidFill>
              <a:latin typeface="Times New Roman" pitchFamily="18" charset="0"/>
              <a:cs typeface="Times New Roman" pitchFamily="18" charset="0"/>
            </a:endParaRPr>
          </a:p>
          <a:p>
            <a:pPr lvl="0"/>
            <a:r>
              <a:rPr lang="en-US" dirty="0">
                <a:solidFill>
                  <a:schemeClr val="tx1"/>
                </a:solidFill>
                <a:latin typeface="Times New Roman" pitchFamily="18" charset="0"/>
                <a:cs typeface="Times New Roman" pitchFamily="18" charset="0"/>
              </a:rPr>
              <a:t>Parolees might be encouraged to take part in training and other education programs.</a:t>
            </a:r>
          </a:p>
          <a:p>
            <a:pPr lvl="0"/>
            <a:r>
              <a:rPr lang="en-US" dirty="0">
                <a:solidFill>
                  <a:schemeClr val="tx1"/>
                </a:solidFill>
                <a:latin typeface="Times New Roman" pitchFamily="18" charset="0"/>
                <a:cs typeface="Times New Roman" pitchFamily="18" charset="0"/>
              </a:rPr>
              <a:t>Successful completion of a particular course or skill might add an advantage to the offender.</a:t>
            </a:r>
          </a:p>
          <a:p>
            <a:endParaRPr lang="en-US" dirty="0">
              <a:solidFill>
                <a:schemeClr val="tx1"/>
              </a:solidFill>
              <a:latin typeface="Times New Roman" pitchFamily="18" charset="0"/>
              <a:cs typeface="Times New Roman" pitchFamily="18" charset="0"/>
            </a:endParaRPr>
          </a:p>
        </p:txBody>
      </p:sp>
      <p:sp>
        <p:nvSpPr>
          <p:cNvPr id="8" name="Slide Number Placeholder 7"/>
          <p:cNvSpPr>
            <a:spLocks noGrp="1"/>
          </p:cNvSpPr>
          <p:nvPr>
            <p:ph type="sldNum" sz="quarter" idx="12"/>
          </p:nvPr>
        </p:nvSpPr>
        <p:spPr/>
        <p:txBody>
          <a:bodyPr/>
          <a:lstStyle/>
          <a:p>
            <a:fld id="{F2C8ABCB-09B7-4000-B344-3A54C843703D}" type="slidenum">
              <a:rPr lang="en-US" smtClean="0"/>
              <a:t>8</a:t>
            </a:fld>
            <a:endParaRPr lang="en-US" dirty="0"/>
          </a:p>
        </p:txBody>
      </p:sp>
    </p:spTree>
    <p:extLst>
      <p:ext uri="{BB962C8B-B14F-4D97-AF65-F5344CB8AC3E}">
        <p14:creationId xmlns:p14="http://schemas.microsoft.com/office/powerpoint/2010/main" val="4148950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dirty="0">
                <a:solidFill>
                  <a:schemeClr val="tx1"/>
                </a:solidFill>
                <a:latin typeface="Times New Roman" pitchFamily="18" charset="0"/>
                <a:cs typeface="Times New Roman" pitchFamily="18" charset="0"/>
              </a:rPr>
              <a:t>Most effective program</a:t>
            </a:r>
          </a:p>
        </p:txBody>
      </p:sp>
      <p:sp>
        <p:nvSpPr>
          <p:cNvPr id="8" name="Content Placeholder 7"/>
          <p:cNvSpPr>
            <a:spLocks noGrp="1"/>
          </p:cNvSpPr>
          <p:nvPr>
            <p:ph idx="1"/>
          </p:nvPr>
        </p:nvSpPr>
        <p:spPr/>
        <p:txBody>
          <a:bodyPr/>
          <a:lstStyle/>
          <a:p>
            <a:pPr lvl="0"/>
            <a:r>
              <a:rPr lang="en-US" dirty="0">
                <a:solidFill>
                  <a:schemeClr val="tx1"/>
                </a:solidFill>
                <a:latin typeface="Times New Roman" pitchFamily="18" charset="0"/>
                <a:cs typeface="Times New Roman" pitchFamily="18" charset="0"/>
              </a:rPr>
              <a:t>The most effective program is cognitive-behavioral intervention.</a:t>
            </a:r>
          </a:p>
          <a:p>
            <a:pPr lvl="0"/>
            <a:r>
              <a:rPr lang="en-US" dirty="0">
                <a:solidFill>
                  <a:schemeClr val="tx1"/>
                </a:solidFill>
                <a:latin typeface="Times New Roman" pitchFamily="18" charset="0"/>
                <a:cs typeface="Times New Roman" pitchFamily="18" charset="0"/>
              </a:rPr>
              <a:t>It helps in reducing crime as it reflects reality by examining criminal behavior.</a:t>
            </a:r>
          </a:p>
          <a:p>
            <a:pPr lvl="0"/>
            <a:r>
              <a:rPr lang="en-US" dirty="0">
                <a:solidFill>
                  <a:schemeClr val="tx1"/>
                </a:solidFill>
                <a:latin typeface="Times New Roman" pitchFamily="18" charset="0"/>
                <a:cs typeface="Times New Roman" pitchFamily="18" charset="0"/>
              </a:rPr>
              <a:t>Adult education programs aim at equipping people with skills and knowledge rather than understanding the cause of criminal behavior.</a:t>
            </a:r>
          </a:p>
          <a:p>
            <a:pPr lvl="0"/>
            <a:r>
              <a:rPr lang="en-US" dirty="0">
                <a:solidFill>
                  <a:schemeClr val="tx1"/>
                </a:solidFill>
                <a:latin typeface="Times New Roman" pitchFamily="18" charset="0"/>
                <a:cs typeface="Times New Roman" pitchFamily="18" charset="0"/>
              </a:rPr>
              <a:t>CBI is also effective at leading to moral awareness as behavior analysis help in understanding right and wrong. </a:t>
            </a:r>
          </a:p>
        </p:txBody>
      </p:sp>
      <p:sp>
        <p:nvSpPr>
          <p:cNvPr id="9" name="Slide Number Placeholder 8"/>
          <p:cNvSpPr>
            <a:spLocks noGrp="1"/>
          </p:cNvSpPr>
          <p:nvPr>
            <p:ph type="sldNum" sz="quarter" idx="12"/>
          </p:nvPr>
        </p:nvSpPr>
        <p:spPr/>
        <p:txBody>
          <a:bodyPr/>
          <a:lstStyle/>
          <a:p>
            <a:fld id="{F2C8ABCB-09B7-4000-B344-3A54C843703D}" type="slidenum">
              <a:rPr lang="en-US" smtClean="0"/>
              <a:t>9</a:t>
            </a:fld>
            <a:endParaRPr lang="en-US" dirty="0"/>
          </a:p>
        </p:txBody>
      </p:sp>
    </p:spTree>
    <p:extLst>
      <p:ext uri="{BB962C8B-B14F-4D97-AF65-F5344CB8AC3E}">
        <p14:creationId xmlns:p14="http://schemas.microsoft.com/office/powerpoint/2010/main" val="27240337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182</TotalTime>
  <Words>1343</Words>
  <Application>Microsoft Office PowerPoint</Application>
  <PresentationFormat>On-screen Show (4:3)</PresentationFormat>
  <Paragraphs>95</Paragraphs>
  <Slides>11</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Book Antiqua</vt:lpstr>
      <vt:lpstr>Calibri</vt:lpstr>
      <vt:lpstr>Century Gothic</vt:lpstr>
      <vt:lpstr>Times New Roman</vt:lpstr>
      <vt:lpstr>Apothecary</vt:lpstr>
      <vt:lpstr>COMMUNITY CORRECTION PROGRAMS IN CALIFORNIA  Student’s Name</vt:lpstr>
      <vt:lpstr>Introduction </vt:lpstr>
      <vt:lpstr>Case of California</vt:lpstr>
      <vt:lpstr>Cognitive Behavioral Intervention program</vt:lpstr>
      <vt:lpstr>Needs and Population of CBI program</vt:lpstr>
      <vt:lpstr>Adult Education program</vt:lpstr>
      <vt:lpstr>The needs of Adult Education program</vt:lpstr>
      <vt:lpstr>How the programs work</vt:lpstr>
      <vt:lpstr>Most effective program</vt:lpstr>
      <vt:lpstr>conclusion</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CORRECTION PROGRAMS IN CALIFORNIA</dc:title>
  <dc:creator>user</dc:creator>
  <cp:lastModifiedBy>user</cp:lastModifiedBy>
  <cp:revision>4</cp:revision>
  <dcterms:created xsi:type="dcterms:W3CDTF">2021-05-26T12:39:39Z</dcterms:created>
  <dcterms:modified xsi:type="dcterms:W3CDTF">2021-05-26T19:36:45Z</dcterms:modified>
</cp:coreProperties>
</file>